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06" r:id="rId4"/>
    <p:sldId id="1135" r:id="rId5"/>
    <p:sldId id="1127" r:id="rId6"/>
    <p:sldId id="1146" r:id="rId7"/>
    <p:sldId id="1142" r:id="rId8"/>
    <p:sldId id="1125" r:id="rId9"/>
    <p:sldId id="1143" r:id="rId10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86" d="100"/>
          <a:sy n="86" d="100"/>
        </p:scale>
        <p:origin x="9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S2-2504728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169 Fukuoka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30702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Beijing,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err="1" smtClean="0"/>
              <a:t>AmbientIoT</a:t>
            </a:r>
            <a:r>
              <a:rPr lang="en-US" sz="2000" dirty="0" smtClean="0"/>
              <a:t>-ARC</a:t>
            </a:r>
            <a:endParaRPr 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The WID was approved in SA#107 and normative work will need to conclude in this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Maintenance work is well under way on the other Work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But the planning for Rel-20 anticipates a rapid reduction in time dedicated to Rel-19 maintenance over the next few meetings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Per-company quota of 4 per AI will be applied in August (excluding </a:t>
            </a:r>
            <a:r>
              <a:rPr lang="en-US" sz="2000" dirty="0" err="1" smtClean="0"/>
              <a:t>AmbientIoT</a:t>
            </a:r>
            <a:r>
              <a:rPr lang="en-US" sz="2000" dirty="0" smtClean="0"/>
              <a:t>-ARC) – excluding LS responses, discussion documents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94059"/>
              </p:ext>
            </p:extLst>
          </p:nvPr>
        </p:nvGraphicFramePr>
        <p:xfrm>
          <a:off x="703868" y="4267689"/>
          <a:ext cx="10791347" cy="1463040"/>
        </p:xfrm>
        <a:graphic>
          <a:graphicData uri="http://schemas.openxmlformats.org/drawingml/2006/table">
            <a:tbl>
              <a:tblPr/>
              <a:tblGrid>
                <a:gridCol w="939655">
                  <a:extLst>
                    <a:ext uri="{9D8B030D-6E8A-4147-A177-3AD203B41FA5}">
                      <a16:colId xmlns:a16="http://schemas.microsoft.com/office/drawing/2014/main" val="2752652504"/>
                    </a:ext>
                  </a:extLst>
                </a:gridCol>
                <a:gridCol w="2099541">
                  <a:extLst>
                    <a:ext uri="{9D8B030D-6E8A-4147-A177-3AD203B41FA5}">
                      <a16:colId xmlns:a16="http://schemas.microsoft.com/office/drawing/2014/main" val="119129724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6975671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393229381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9992590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62169771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5239987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42317802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3571197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422908199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20266786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56429735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212791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5475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24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24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Original planned total TU's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921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First TSG-wide 6G workshop </a:t>
            </a:r>
            <a:r>
              <a:rPr lang="en-US" sz="1800" dirty="0" smtClean="0"/>
              <a:t>held in </a:t>
            </a:r>
            <a:r>
              <a:rPr lang="en-US" sz="1800" dirty="0"/>
              <a:t>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SA1 SID was approved in Sept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SA2 6G SI completion</a:t>
            </a:r>
            <a:r>
              <a:rPr lang="en-US" sz="1800" dirty="0"/>
              <a:t>: </a:t>
            </a:r>
            <a:r>
              <a:rPr lang="en-US" sz="1800" dirty="0" smtClean="0"/>
              <a:t>No later than Mar 2027 (see SP-250416 endorsed in SA#107)</a:t>
            </a:r>
          </a:p>
          <a:p>
            <a:pPr lvl="2">
              <a:lnSpc>
                <a:spcPct val="110000"/>
              </a:lnSpc>
              <a:defRPr/>
            </a:pPr>
            <a:r>
              <a:rPr lang="en-US" altLang="zh-CN" sz="1600" dirty="0"/>
              <a:t>SA will have check point in Dec 2025 to further review SA2 6G SI completion date and make final decision on whether it is Dec 2026 or Mar </a:t>
            </a:r>
            <a:r>
              <a:rPr lang="en-US" altLang="zh-CN" sz="1600" dirty="0" smtClean="0"/>
              <a:t>2027</a:t>
            </a:r>
            <a:endParaRPr lang="en-US" sz="1600" dirty="0"/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Stage-2 </a:t>
            </a:r>
            <a:r>
              <a:rPr lang="en-US" sz="1800" dirty="0"/>
              <a:t>freeze : Jun 2026 (&gt;=80%); Sep 2026 (100%)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100% means no exceptions in September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TEI20 proposals were invited to be submitted for information to SA2#170 Fukuoka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We can try to identify all TEI20 items in August but it could make sense to have two opportunities for TEI20 proposals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the plan below items filling up to 8 TU’s will be discussed in August 2025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filling up to 4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</a:t>
            </a:r>
            <a:r>
              <a:rPr lang="en-US" sz="1800" dirty="0" smtClean="0"/>
              <a:t>noted in </a:t>
            </a:r>
            <a:r>
              <a:rPr lang="en-US" sz="1800" dirty="0" smtClean="0"/>
              <a:t>August 2025 are not </a:t>
            </a:r>
            <a:r>
              <a:rPr lang="en-US" sz="1800" dirty="0" smtClean="0"/>
              <a:t>encouraged </a:t>
            </a:r>
            <a:r>
              <a:rPr lang="en-US" sz="1800" dirty="0" smtClean="0"/>
              <a:t>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Proposed meeting by meeting plan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35421"/>
              </p:ext>
            </p:extLst>
          </p:nvPr>
        </p:nvGraphicFramePr>
        <p:xfrm>
          <a:off x="924671" y="4327597"/>
          <a:ext cx="6983408" cy="2130366"/>
        </p:xfrm>
        <a:graphic>
          <a:graphicData uri="http://schemas.openxmlformats.org/drawingml/2006/table">
            <a:tbl>
              <a:tblPr/>
              <a:tblGrid>
                <a:gridCol w="872926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endParaRPr lang="en-GB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India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endParaRPr lang="en-GB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endParaRPr lang="en-GB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05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5GA item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</a:t>
            </a:r>
            <a:r>
              <a:rPr lang="en-US" sz="2000" dirty="0" smtClean="0"/>
              <a:t>lanning of 5GA study and normative work – proposed baseline </a:t>
            </a:r>
            <a:endParaRPr lang="en-US" sz="18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48915"/>
              </p:ext>
            </p:extLst>
          </p:nvPr>
        </p:nvGraphicFramePr>
        <p:xfrm>
          <a:off x="694069" y="1972018"/>
          <a:ext cx="10796520" cy="4267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47839899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5792813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#169 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Nov #172 Dallas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Apr #174 EU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May #175 China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April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68342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August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28832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990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56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 </a:t>
            </a:r>
            <a:r>
              <a:rPr lang="en-US" sz="4400" dirty="0">
                <a:solidFill>
                  <a:schemeClr val="tx1"/>
                </a:solidFill>
              </a:rPr>
              <a:t>in </a:t>
            </a:r>
            <a:r>
              <a:rPr lang="en-US" sz="4400" dirty="0" smtClean="0">
                <a:solidFill>
                  <a:schemeClr val="tx1"/>
                </a:solidFill>
              </a:rPr>
              <a:t>Q3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SA2#170 (Goteborg)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SA2#170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4 per company per AI (excluding </a:t>
            </a:r>
            <a:r>
              <a:rPr lang="en-US" sz="1400" dirty="0" err="1" smtClean="0">
                <a:solidFill>
                  <a:schemeClr val="tx2"/>
                </a:solidFill>
              </a:rPr>
              <a:t>AmbientIoT</a:t>
            </a:r>
            <a:r>
              <a:rPr lang="en-US" sz="1400" dirty="0" smtClean="0">
                <a:solidFill>
                  <a:schemeClr val="tx2"/>
                </a:solidFill>
              </a:rPr>
              <a:t>-ARC)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20.X: Approved SIDs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TEI20 proposals for </a:t>
            </a:r>
            <a:r>
              <a:rPr lang="en-GB" altLang="en-US" sz="1600" dirty="0" smtClean="0">
                <a:solidFill>
                  <a:schemeClr val="tx2"/>
                </a:solidFill>
              </a:rPr>
              <a:t>approval</a:t>
            </a:r>
            <a:endParaRPr lang="en-GB" alt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03075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15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15 August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25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92407</TotalTime>
  <Words>1019</Words>
  <Application>Microsoft Office PowerPoint</Application>
  <PresentationFormat>Widescreen</PresentationFormat>
  <Paragraphs>270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</vt:lpstr>
      <vt:lpstr>Rel-19 planning for SA2 - General</vt:lpstr>
      <vt:lpstr>Rel-20 planning</vt:lpstr>
      <vt:lpstr>Rel-20 planning – TEI20</vt:lpstr>
      <vt:lpstr>Rel-20 planning – 5GA item planning</vt:lpstr>
      <vt:lpstr>Upcoming meetings in Q3 2025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1097</cp:revision>
  <cp:lastPrinted>2025-01-15T11:10:15Z</cp:lastPrinted>
  <dcterms:created xsi:type="dcterms:W3CDTF">2018-05-24T11:49:12Z</dcterms:created>
  <dcterms:modified xsi:type="dcterms:W3CDTF">2025-05-21T10:35:39Z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